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300" r:id="rId6"/>
    <p:sldId id="261" r:id="rId7"/>
    <p:sldId id="299" r:id="rId8"/>
    <p:sldId id="30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9" autoAdjust="0"/>
    <p:restoredTop sz="95380" autoAdjust="0"/>
  </p:normalViewPr>
  <p:slideViewPr>
    <p:cSldViewPr snapToGrid="0">
      <p:cViewPr varScale="1">
        <p:scale>
          <a:sx n="76" d="100"/>
          <a:sy n="76" d="100"/>
        </p:scale>
        <p:origin x="606" y="78"/>
      </p:cViewPr>
      <p:guideLst/>
    </p:cSldViewPr>
  </p:slideViewPr>
  <p:outlineViewPr>
    <p:cViewPr>
      <p:scale>
        <a:sx n="33" d="100"/>
        <a:sy n="33" d="100"/>
      </p:scale>
      <p:origin x="0" y="-937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80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DC51B7-5E3D-4DB0-A560-26FD32A99FA3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45A3AB-AE53-4A40-A294-0C75CD798C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Read the Article Work</a:t>
          </a:r>
        </a:p>
      </dgm:t>
    </dgm:pt>
    <dgm:pt modelId="{DBF91309-3BB2-4263-B6A6-8C76D3EFBEC0}" type="parTrans" cxnId="{DFA77961-D336-4556-B304-F39258B3F92C}">
      <dgm:prSet/>
      <dgm:spPr/>
      <dgm:t>
        <a:bodyPr/>
        <a:lstStyle/>
        <a:p>
          <a:endParaRPr lang="en-US"/>
        </a:p>
      </dgm:t>
    </dgm:pt>
    <dgm:pt modelId="{EC33A500-E5AC-42D0-BE3B-E386E4633146}" type="sibTrans" cxnId="{DFA77961-D336-4556-B304-F39258B3F92C}">
      <dgm:prSet/>
      <dgm:spPr/>
      <dgm:t>
        <a:bodyPr/>
        <a:lstStyle/>
        <a:p>
          <a:endParaRPr lang="en-US"/>
        </a:p>
      </dgm:t>
    </dgm:pt>
    <dgm:pt modelId="{A6981024-EF48-4C33-84B0-FF8FCF7B721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Answer the questions on Page 2 in your packet from the Article</a:t>
          </a:r>
        </a:p>
      </dgm:t>
    </dgm:pt>
    <dgm:pt modelId="{7987C01B-1753-4B4B-9152-FCDD85907614}" type="parTrans" cxnId="{E0AD7938-F971-498D-A84C-967A2EBF02C7}">
      <dgm:prSet/>
      <dgm:spPr/>
      <dgm:t>
        <a:bodyPr/>
        <a:lstStyle/>
        <a:p>
          <a:endParaRPr lang="en-US"/>
        </a:p>
      </dgm:t>
    </dgm:pt>
    <dgm:pt modelId="{F2D8A4A6-2793-4665-AB8A-ED2FF86EED16}" type="sibTrans" cxnId="{E0AD7938-F971-498D-A84C-967A2EBF02C7}">
      <dgm:prSet/>
      <dgm:spPr/>
      <dgm:t>
        <a:bodyPr/>
        <a:lstStyle/>
        <a:p>
          <a:endParaRPr lang="en-US"/>
        </a:p>
      </dgm:t>
    </dgm:pt>
    <dgm:pt modelId="{0B1E2F78-4336-4A7E-981C-47B775FDFD1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There will be a quiz on this tomorrow.</a:t>
          </a:r>
        </a:p>
      </dgm:t>
    </dgm:pt>
    <dgm:pt modelId="{09F0F470-32D5-4DE6-B744-A979E1767330}" type="parTrans" cxnId="{042612AA-84C3-44B2-A599-5F2AEEDEC34E}">
      <dgm:prSet/>
      <dgm:spPr/>
      <dgm:t>
        <a:bodyPr/>
        <a:lstStyle/>
        <a:p>
          <a:endParaRPr lang="en-US"/>
        </a:p>
      </dgm:t>
    </dgm:pt>
    <dgm:pt modelId="{48A5C483-F3FC-4320-A3E8-865570CE8E6E}" type="sibTrans" cxnId="{042612AA-84C3-44B2-A599-5F2AEEDEC34E}">
      <dgm:prSet/>
      <dgm:spPr/>
      <dgm:t>
        <a:bodyPr/>
        <a:lstStyle/>
        <a:p>
          <a:endParaRPr lang="en-US"/>
        </a:p>
      </dgm:t>
    </dgm:pt>
    <dgm:pt modelId="{9AA354BD-480B-4130-9E56-3052E49893C9}" type="pres">
      <dgm:prSet presAssocID="{47DC51B7-5E3D-4DB0-A560-26FD32A99FA3}" presName="root" presStyleCnt="0">
        <dgm:presLayoutVars>
          <dgm:dir/>
          <dgm:resizeHandles val="exact"/>
        </dgm:presLayoutVars>
      </dgm:prSet>
      <dgm:spPr/>
    </dgm:pt>
    <dgm:pt modelId="{DBB50EF6-8F7D-414E-AE46-BDB5FE254796}" type="pres">
      <dgm:prSet presAssocID="{D845A3AB-AE53-4A40-A294-0C75CD798CCA}" presName="compNode" presStyleCnt="0"/>
      <dgm:spPr/>
    </dgm:pt>
    <dgm:pt modelId="{67CE91D7-70B9-4D0A-85AB-B4305A56E6B1}" type="pres">
      <dgm:prSet presAssocID="{D845A3AB-AE53-4A40-A294-0C75CD798CCA}" presName="bgRect" presStyleLbl="bgShp" presStyleIdx="0" presStyleCnt="3"/>
      <dgm:spPr/>
    </dgm:pt>
    <dgm:pt modelId="{84FB8672-25B2-4D79-BA8B-8CDC9B6EFC7A}" type="pres">
      <dgm:prSet presAssocID="{D845A3AB-AE53-4A40-A294-0C75CD798CC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7B48DEF5-7025-4E03-9054-0326DA6EA160}" type="pres">
      <dgm:prSet presAssocID="{D845A3AB-AE53-4A40-A294-0C75CD798CCA}" presName="spaceRect" presStyleCnt="0"/>
      <dgm:spPr/>
    </dgm:pt>
    <dgm:pt modelId="{68FD09EB-F819-4F70-8B70-5C13478159C2}" type="pres">
      <dgm:prSet presAssocID="{D845A3AB-AE53-4A40-A294-0C75CD798CCA}" presName="parTx" presStyleLbl="revTx" presStyleIdx="0" presStyleCnt="3">
        <dgm:presLayoutVars>
          <dgm:chMax val="0"/>
          <dgm:chPref val="0"/>
        </dgm:presLayoutVars>
      </dgm:prSet>
      <dgm:spPr/>
    </dgm:pt>
    <dgm:pt modelId="{B8EC6BE8-A042-4705-AC9C-CAA837706E6B}" type="pres">
      <dgm:prSet presAssocID="{EC33A500-E5AC-42D0-BE3B-E386E4633146}" presName="sibTrans" presStyleCnt="0"/>
      <dgm:spPr/>
    </dgm:pt>
    <dgm:pt modelId="{D9E16DD8-5BC6-4E78-913B-3A800E1BE75B}" type="pres">
      <dgm:prSet presAssocID="{A6981024-EF48-4C33-84B0-FF8FCF7B7215}" presName="compNode" presStyleCnt="0"/>
      <dgm:spPr/>
    </dgm:pt>
    <dgm:pt modelId="{AD423BA9-BE21-45F3-8528-368CF6D2C4CF}" type="pres">
      <dgm:prSet presAssocID="{A6981024-EF48-4C33-84B0-FF8FCF7B7215}" presName="bgRect" presStyleLbl="bgShp" presStyleIdx="1" presStyleCnt="3"/>
      <dgm:spPr/>
    </dgm:pt>
    <dgm:pt modelId="{542AEE47-D31E-4EF5-B41C-0FEABD3C7675}" type="pres">
      <dgm:prSet presAssocID="{A6981024-EF48-4C33-84B0-FF8FCF7B721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C95DCB3D-3B29-496F-A301-7226BDDD43C0}" type="pres">
      <dgm:prSet presAssocID="{A6981024-EF48-4C33-84B0-FF8FCF7B7215}" presName="spaceRect" presStyleCnt="0"/>
      <dgm:spPr/>
    </dgm:pt>
    <dgm:pt modelId="{7FFFE737-6900-4556-A61E-2BA122622CDA}" type="pres">
      <dgm:prSet presAssocID="{A6981024-EF48-4C33-84B0-FF8FCF7B7215}" presName="parTx" presStyleLbl="revTx" presStyleIdx="1" presStyleCnt="3">
        <dgm:presLayoutVars>
          <dgm:chMax val="0"/>
          <dgm:chPref val="0"/>
        </dgm:presLayoutVars>
      </dgm:prSet>
      <dgm:spPr/>
    </dgm:pt>
    <dgm:pt modelId="{86E321B2-AE4A-40B4-8464-268C9FBD2B0F}" type="pres">
      <dgm:prSet presAssocID="{F2D8A4A6-2793-4665-AB8A-ED2FF86EED16}" presName="sibTrans" presStyleCnt="0"/>
      <dgm:spPr/>
    </dgm:pt>
    <dgm:pt modelId="{161939D4-28F2-4EB8-BBC3-E2A32A4F2974}" type="pres">
      <dgm:prSet presAssocID="{0B1E2F78-4336-4A7E-981C-47B775FDFD1D}" presName="compNode" presStyleCnt="0"/>
      <dgm:spPr/>
    </dgm:pt>
    <dgm:pt modelId="{9E1244A5-87C8-4731-AA7B-C0675E73C244}" type="pres">
      <dgm:prSet presAssocID="{0B1E2F78-4336-4A7E-981C-47B775FDFD1D}" presName="bgRect" presStyleLbl="bgShp" presStyleIdx="2" presStyleCnt="3"/>
      <dgm:spPr/>
    </dgm:pt>
    <dgm:pt modelId="{A9136E8F-9343-42C4-A44D-B0D3302D1A82}" type="pres">
      <dgm:prSet presAssocID="{0B1E2F78-4336-4A7E-981C-47B775FDFD1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F0C2A167-B5A3-46FE-832E-CF03EB6C9F7F}" type="pres">
      <dgm:prSet presAssocID="{0B1E2F78-4336-4A7E-981C-47B775FDFD1D}" presName="spaceRect" presStyleCnt="0"/>
      <dgm:spPr/>
    </dgm:pt>
    <dgm:pt modelId="{A2FDAE3A-6FC6-4C7A-9823-71D497DB9C9A}" type="pres">
      <dgm:prSet presAssocID="{0B1E2F78-4336-4A7E-981C-47B775FDFD1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0AD7938-F971-498D-A84C-967A2EBF02C7}" srcId="{47DC51B7-5E3D-4DB0-A560-26FD32A99FA3}" destId="{A6981024-EF48-4C33-84B0-FF8FCF7B7215}" srcOrd="1" destOrd="0" parTransId="{7987C01B-1753-4B4B-9152-FCDD85907614}" sibTransId="{F2D8A4A6-2793-4665-AB8A-ED2FF86EED16}"/>
    <dgm:cxn modelId="{D1CE873B-4FAE-428B-A692-101D8C92F4A6}" type="presOf" srcId="{47DC51B7-5E3D-4DB0-A560-26FD32A99FA3}" destId="{9AA354BD-480B-4130-9E56-3052E49893C9}" srcOrd="0" destOrd="0" presId="urn:microsoft.com/office/officeart/2018/2/layout/IconVerticalSolidList"/>
    <dgm:cxn modelId="{DFA77961-D336-4556-B304-F39258B3F92C}" srcId="{47DC51B7-5E3D-4DB0-A560-26FD32A99FA3}" destId="{D845A3AB-AE53-4A40-A294-0C75CD798CCA}" srcOrd="0" destOrd="0" parTransId="{DBF91309-3BB2-4263-B6A6-8C76D3EFBEC0}" sibTransId="{EC33A500-E5AC-42D0-BE3B-E386E4633146}"/>
    <dgm:cxn modelId="{3E3EAD71-426C-4708-9B0E-0FF7BEA43986}" type="presOf" srcId="{D845A3AB-AE53-4A40-A294-0C75CD798CCA}" destId="{68FD09EB-F819-4F70-8B70-5C13478159C2}" srcOrd="0" destOrd="0" presId="urn:microsoft.com/office/officeart/2018/2/layout/IconVerticalSolidList"/>
    <dgm:cxn modelId="{6F10957A-39A5-4211-A63B-EEB65FA50C9A}" type="presOf" srcId="{0B1E2F78-4336-4A7E-981C-47B775FDFD1D}" destId="{A2FDAE3A-6FC6-4C7A-9823-71D497DB9C9A}" srcOrd="0" destOrd="0" presId="urn:microsoft.com/office/officeart/2018/2/layout/IconVerticalSolidList"/>
    <dgm:cxn modelId="{042612AA-84C3-44B2-A599-5F2AEEDEC34E}" srcId="{47DC51B7-5E3D-4DB0-A560-26FD32A99FA3}" destId="{0B1E2F78-4336-4A7E-981C-47B775FDFD1D}" srcOrd="2" destOrd="0" parTransId="{09F0F470-32D5-4DE6-B744-A979E1767330}" sibTransId="{48A5C483-F3FC-4320-A3E8-865570CE8E6E}"/>
    <dgm:cxn modelId="{C24FC9D8-0220-48C1-9892-705F0C2EA695}" type="presOf" srcId="{A6981024-EF48-4C33-84B0-FF8FCF7B7215}" destId="{7FFFE737-6900-4556-A61E-2BA122622CDA}" srcOrd="0" destOrd="0" presId="urn:microsoft.com/office/officeart/2018/2/layout/IconVerticalSolidList"/>
    <dgm:cxn modelId="{47F9A75B-48E2-4547-BC6A-728AFD382624}" type="presParOf" srcId="{9AA354BD-480B-4130-9E56-3052E49893C9}" destId="{DBB50EF6-8F7D-414E-AE46-BDB5FE254796}" srcOrd="0" destOrd="0" presId="urn:microsoft.com/office/officeart/2018/2/layout/IconVerticalSolidList"/>
    <dgm:cxn modelId="{5D5B1C46-0F6C-43D9-BBFC-32A3E6D8786E}" type="presParOf" srcId="{DBB50EF6-8F7D-414E-AE46-BDB5FE254796}" destId="{67CE91D7-70B9-4D0A-85AB-B4305A56E6B1}" srcOrd="0" destOrd="0" presId="urn:microsoft.com/office/officeart/2018/2/layout/IconVerticalSolidList"/>
    <dgm:cxn modelId="{3CA94B8D-8191-417C-A91F-752219DED2B2}" type="presParOf" srcId="{DBB50EF6-8F7D-414E-AE46-BDB5FE254796}" destId="{84FB8672-25B2-4D79-BA8B-8CDC9B6EFC7A}" srcOrd="1" destOrd="0" presId="urn:microsoft.com/office/officeart/2018/2/layout/IconVerticalSolidList"/>
    <dgm:cxn modelId="{F599E6A5-73FE-48D4-AF95-2E824E80030D}" type="presParOf" srcId="{DBB50EF6-8F7D-414E-AE46-BDB5FE254796}" destId="{7B48DEF5-7025-4E03-9054-0326DA6EA160}" srcOrd="2" destOrd="0" presId="urn:microsoft.com/office/officeart/2018/2/layout/IconVerticalSolidList"/>
    <dgm:cxn modelId="{8865345E-4329-4EB0-AE90-C6171B7ADB91}" type="presParOf" srcId="{DBB50EF6-8F7D-414E-AE46-BDB5FE254796}" destId="{68FD09EB-F819-4F70-8B70-5C13478159C2}" srcOrd="3" destOrd="0" presId="urn:microsoft.com/office/officeart/2018/2/layout/IconVerticalSolidList"/>
    <dgm:cxn modelId="{D0FCE63F-2B7C-4A47-B484-90AF63C8853D}" type="presParOf" srcId="{9AA354BD-480B-4130-9E56-3052E49893C9}" destId="{B8EC6BE8-A042-4705-AC9C-CAA837706E6B}" srcOrd="1" destOrd="0" presId="urn:microsoft.com/office/officeart/2018/2/layout/IconVerticalSolidList"/>
    <dgm:cxn modelId="{FE20F861-CD71-4A68-9B39-8A038B55E991}" type="presParOf" srcId="{9AA354BD-480B-4130-9E56-3052E49893C9}" destId="{D9E16DD8-5BC6-4E78-913B-3A800E1BE75B}" srcOrd="2" destOrd="0" presId="urn:microsoft.com/office/officeart/2018/2/layout/IconVerticalSolidList"/>
    <dgm:cxn modelId="{09975680-BBB1-4CA6-8C1B-9CB8D5D73EF9}" type="presParOf" srcId="{D9E16DD8-5BC6-4E78-913B-3A800E1BE75B}" destId="{AD423BA9-BE21-45F3-8528-368CF6D2C4CF}" srcOrd="0" destOrd="0" presId="urn:microsoft.com/office/officeart/2018/2/layout/IconVerticalSolidList"/>
    <dgm:cxn modelId="{E8937490-CEB3-450C-93F3-1D455817C3A1}" type="presParOf" srcId="{D9E16DD8-5BC6-4E78-913B-3A800E1BE75B}" destId="{542AEE47-D31E-4EF5-B41C-0FEABD3C7675}" srcOrd="1" destOrd="0" presId="urn:microsoft.com/office/officeart/2018/2/layout/IconVerticalSolidList"/>
    <dgm:cxn modelId="{AC820C0B-D1D4-43F6-8F0D-0A9CA81E137C}" type="presParOf" srcId="{D9E16DD8-5BC6-4E78-913B-3A800E1BE75B}" destId="{C95DCB3D-3B29-496F-A301-7226BDDD43C0}" srcOrd="2" destOrd="0" presId="urn:microsoft.com/office/officeart/2018/2/layout/IconVerticalSolidList"/>
    <dgm:cxn modelId="{A09EEC42-D712-4456-8AF9-B94EE4663845}" type="presParOf" srcId="{D9E16DD8-5BC6-4E78-913B-3A800E1BE75B}" destId="{7FFFE737-6900-4556-A61E-2BA122622CDA}" srcOrd="3" destOrd="0" presId="urn:microsoft.com/office/officeart/2018/2/layout/IconVerticalSolidList"/>
    <dgm:cxn modelId="{DBB1E162-9512-4F43-B149-253D29A6B9AE}" type="presParOf" srcId="{9AA354BD-480B-4130-9E56-3052E49893C9}" destId="{86E321B2-AE4A-40B4-8464-268C9FBD2B0F}" srcOrd="3" destOrd="0" presId="urn:microsoft.com/office/officeart/2018/2/layout/IconVerticalSolidList"/>
    <dgm:cxn modelId="{8A849A66-2C16-4CD4-AE67-32A3C0DD24BB}" type="presParOf" srcId="{9AA354BD-480B-4130-9E56-3052E49893C9}" destId="{161939D4-28F2-4EB8-BBC3-E2A32A4F2974}" srcOrd="4" destOrd="0" presId="urn:microsoft.com/office/officeart/2018/2/layout/IconVerticalSolidList"/>
    <dgm:cxn modelId="{933EDC3D-1D14-4939-B731-41A37BDDCB62}" type="presParOf" srcId="{161939D4-28F2-4EB8-BBC3-E2A32A4F2974}" destId="{9E1244A5-87C8-4731-AA7B-C0675E73C244}" srcOrd="0" destOrd="0" presId="urn:microsoft.com/office/officeart/2018/2/layout/IconVerticalSolidList"/>
    <dgm:cxn modelId="{5F6C3A75-5357-4D49-BFC7-F3DA5E81001D}" type="presParOf" srcId="{161939D4-28F2-4EB8-BBC3-E2A32A4F2974}" destId="{A9136E8F-9343-42C4-A44D-B0D3302D1A82}" srcOrd="1" destOrd="0" presId="urn:microsoft.com/office/officeart/2018/2/layout/IconVerticalSolidList"/>
    <dgm:cxn modelId="{9E4426FC-FC71-4102-BF33-669F40494B4D}" type="presParOf" srcId="{161939D4-28F2-4EB8-BBC3-E2A32A4F2974}" destId="{F0C2A167-B5A3-46FE-832E-CF03EB6C9F7F}" srcOrd="2" destOrd="0" presId="urn:microsoft.com/office/officeart/2018/2/layout/IconVerticalSolidList"/>
    <dgm:cxn modelId="{120B9A9D-2383-4C18-919E-F8008A683A1E}" type="presParOf" srcId="{161939D4-28F2-4EB8-BBC3-E2A32A4F2974}" destId="{A2FDAE3A-6FC6-4C7A-9823-71D497DB9C9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E91D7-70B9-4D0A-85AB-B4305A56E6B1}">
      <dsp:nvSpPr>
        <dsp:cNvPr id="0" name=""/>
        <dsp:cNvSpPr/>
      </dsp:nvSpPr>
      <dsp:spPr>
        <a:xfrm>
          <a:off x="0" y="494"/>
          <a:ext cx="10058399" cy="115708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FB8672-25B2-4D79-BA8B-8CDC9B6EFC7A}">
      <dsp:nvSpPr>
        <dsp:cNvPr id="0" name=""/>
        <dsp:cNvSpPr/>
      </dsp:nvSpPr>
      <dsp:spPr>
        <a:xfrm>
          <a:off x="350018" y="260838"/>
          <a:ext cx="636397" cy="6363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FD09EB-F819-4F70-8B70-5C13478159C2}">
      <dsp:nvSpPr>
        <dsp:cNvPr id="0" name=""/>
        <dsp:cNvSpPr/>
      </dsp:nvSpPr>
      <dsp:spPr>
        <a:xfrm>
          <a:off x="1336435" y="494"/>
          <a:ext cx="8721964" cy="1157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458" tIns="122458" rIns="122458" bIns="12245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Read the Article Work</a:t>
          </a:r>
        </a:p>
      </dsp:txBody>
      <dsp:txXfrm>
        <a:off x="1336435" y="494"/>
        <a:ext cx="8721964" cy="1157086"/>
      </dsp:txXfrm>
    </dsp:sp>
    <dsp:sp modelId="{AD423BA9-BE21-45F3-8528-368CF6D2C4CF}">
      <dsp:nvSpPr>
        <dsp:cNvPr id="0" name=""/>
        <dsp:cNvSpPr/>
      </dsp:nvSpPr>
      <dsp:spPr>
        <a:xfrm>
          <a:off x="0" y="1446852"/>
          <a:ext cx="10058399" cy="115708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2AEE47-D31E-4EF5-B41C-0FEABD3C7675}">
      <dsp:nvSpPr>
        <dsp:cNvPr id="0" name=""/>
        <dsp:cNvSpPr/>
      </dsp:nvSpPr>
      <dsp:spPr>
        <a:xfrm>
          <a:off x="350018" y="1707197"/>
          <a:ext cx="636397" cy="6363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FFE737-6900-4556-A61E-2BA122622CDA}">
      <dsp:nvSpPr>
        <dsp:cNvPr id="0" name=""/>
        <dsp:cNvSpPr/>
      </dsp:nvSpPr>
      <dsp:spPr>
        <a:xfrm>
          <a:off x="1336435" y="1446852"/>
          <a:ext cx="8721964" cy="1157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458" tIns="122458" rIns="122458" bIns="12245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Answer the questions on Page 2 in your packet from the Article</a:t>
          </a:r>
        </a:p>
      </dsp:txBody>
      <dsp:txXfrm>
        <a:off x="1336435" y="1446852"/>
        <a:ext cx="8721964" cy="1157086"/>
      </dsp:txXfrm>
    </dsp:sp>
    <dsp:sp modelId="{9E1244A5-87C8-4731-AA7B-C0675E73C244}">
      <dsp:nvSpPr>
        <dsp:cNvPr id="0" name=""/>
        <dsp:cNvSpPr/>
      </dsp:nvSpPr>
      <dsp:spPr>
        <a:xfrm>
          <a:off x="0" y="2893210"/>
          <a:ext cx="10058399" cy="115708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136E8F-9343-42C4-A44D-B0D3302D1A82}">
      <dsp:nvSpPr>
        <dsp:cNvPr id="0" name=""/>
        <dsp:cNvSpPr/>
      </dsp:nvSpPr>
      <dsp:spPr>
        <a:xfrm>
          <a:off x="350018" y="3153555"/>
          <a:ext cx="636397" cy="6363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FDAE3A-6FC6-4C7A-9823-71D497DB9C9A}">
      <dsp:nvSpPr>
        <dsp:cNvPr id="0" name=""/>
        <dsp:cNvSpPr/>
      </dsp:nvSpPr>
      <dsp:spPr>
        <a:xfrm>
          <a:off x="1336435" y="2893210"/>
          <a:ext cx="8721964" cy="11570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458" tIns="122458" rIns="122458" bIns="122458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There will be a quiz on this tomorrow.</a:t>
          </a:r>
        </a:p>
      </dsp:txBody>
      <dsp:txXfrm>
        <a:off x="1336435" y="2893210"/>
        <a:ext cx="8721964" cy="1157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345AF-B38D-4F74-B9E7-529E5BCCC283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5EED1-A5BA-4E78-9ED2-72BB6E4F3C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A35D29-1759-44A9-A3C3-35CFD054F6E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06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565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27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68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698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8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16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8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48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1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20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5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4B60684-7A52-4993-892B-39368730DDA2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4EEE3B9-483E-429A-9CC1-3D168B87C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48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CCRM8tCmxm0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CRM8tCmxm0" TargetMode="Externa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DB21F-8381-4CFA-AD30-2B616A87ED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Management skills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043BC-4FC2-47B2-AA68-3EEB767318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1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1119963" y="687319"/>
            <a:ext cx="6477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000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ja-JP" sz="2400" b="1" dirty="0">
                <a:solidFill>
                  <a:srgbClr val="000066"/>
                </a:solidFill>
                <a:latin typeface="Verdana" pitchFamily="34" charset="0"/>
                <a:ea typeface="Times New Roman" pitchFamily="18" charset="0"/>
                <a:cs typeface="Arial" charset="0"/>
              </a:rPr>
              <a:t>Management Functions </a:t>
            </a:r>
            <a:endParaRPr lang="en-US" altLang="en-US" sz="2400" b="1" dirty="0">
              <a:solidFill>
                <a:srgbClr val="000066"/>
              </a:solidFill>
              <a:latin typeface="Verdana" pitchFamily="34" charset="0"/>
              <a:ea typeface="Times New Roman" pitchFamily="18" charset="0"/>
              <a:cs typeface="Arial" charset="0"/>
            </a:endParaRPr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19963" y="1862216"/>
            <a:ext cx="6096000" cy="2286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228600" algn="l">
              <a:spcAft>
                <a:spcPct val="40000"/>
              </a:spcAft>
              <a:buFont typeface="Symbol" pitchFamily="18" charset="2"/>
              <a:buNone/>
            </a:pPr>
            <a:r>
              <a:rPr lang="en-US" altLang="en-US" sz="1800" b="1" dirty="0">
                <a:solidFill>
                  <a:srgbClr val="CA0C00"/>
                </a:solidFill>
                <a:latin typeface="Verdana" pitchFamily="34" charset="0"/>
                <a:ea typeface="Times New Roman" pitchFamily="18" charset="0"/>
                <a:cs typeface="Arial" charset="0"/>
              </a:rPr>
              <a:t>Objectives</a:t>
            </a:r>
          </a:p>
          <a:p>
            <a:pPr marL="342900" lvl="1" indent="-228600" algn="l">
              <a:spcAft>
                <a:spcPct val="40000"/>
              </a:spcAft>
              <a:buClr>
                <a:srgbClr val="008000"/>
              </a:buClr>
              <a:buFont typeface="Symbol" pitchFamily="18" charset="2"/>
              <a:buChar char=""/>
            </a:pP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charset="0"/>
              </a:rPr>
              <a:t>Name the three functions of management</a:t>
            </a:r>
          </a:p>
          <a:p>
            <a:pPr marL="342900" lvl="1" indent="-228600" algn="l">
              <a:spcAft>
                <a:spcPct val="40000"/>
              </a:spcAft>
              <a:buClr>
                <a:srgbClr val="008000"/>
              </a:buClr>
              <a:buFont typeface="Symbol" pitchFamily="18" charset="2"/>
              <a:buChar char=""/>
            </a:pP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charset="0"/>
              </a:rPr>
              <a:t>Describe the management techniques used by effective managers</a:t>
            </a:r>
          </a:p>
          <a:p>
            <a:pPr marL="342900" lvl="1" indent="-228600" algn="l">
              <a:spcAft>
                <a:spcPct val="40000"/>
              </a:spcAft>
              <a:buClr>
                <a:srgbClr val="008000"/>
              </a:buClr>
              <a:buFont typeface="Symbol" pitchFamily="18" charset="2"/>
              <a:buChar char=""/>
            </a:pPr>
            <a:r>
              <a:rPr lang="en-US" altLang="ja-JP" sz="1800" dirty="0">
                <a:solidFill>
                  <a:srgbClr val="000000"/>
                </a:solidFill>
                <a:latin typeface="Verdana" pitchFamily="34" charset="0"/>
                <a:ea typeface="Times New Roman" pitchFamily="18" charset="0"/>
                <a:cs typeface="Arial" charset="0"/>
              </a:rPr>
              <a:t>Explain how to manage employees properly </a:t>
            </a:r>
            <a:endParaRPr lang="en-US" altLang="en-US" sz="1800" dirty="0">
              <a:solidFill>
                <a:srgbClr val="000000"/>
              </a:solidFill>
              <a:latin typeface="Verdana" pitchFamily="34" charset="0"/>
              <a:ea typeface="Times New Roman" pitchFamily="18" charset="0"/>
              <a:cs typeface="Arial" charset="0"/>
            </a:endParaRPr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2438400" y="6618514"/>
            <a:ext cx="6096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900">
                <a:latin typeface="Verdana" pitchFamily="34" charset="0"/>
              </a:rPr>
              <a:t>Marketing Essentials Chapter 11, Section 11.2</a:t>
            </a:r>
          </a:p>
        </p:txBody>
      </p:sp>
    </p:spTree>
    <p:extLst>
      <p:ext uri="{BB962C8B-B14F-4D97-AF65-F5344CB8AC3E}">
        <p14:creationId xmlns:p14="http://schemas.microsoft.com/office/powerpoint/2010/main" val="33544728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7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7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7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7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E009DD9B-5EE2-4C0D-8B2B-351C8C102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720DB99-7745-4E75-9D96-AAB6D55C5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464119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68803C4-E159-4360-B7BB-74205C8F78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601952"/>
            <a:ext cx="10222992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504B0465-3B07-49BF-BEA7-D814762462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4504" y="2038655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69848" y="484632"/>
            <a:ext cx="10058400" cy="16093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0000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 defTabSz="914400">
              <a:lnSpc>
                <a:spcPct val="90000"/>
              </a:lnSpc>
              <a:spcAft>
                <a:spcPts val="600"/>
              </a:spcAft>
            </a:pPr>
            <a:r>
              <a:rPr lang="en-US" altLang="ja-JP" sz="5400" b="1" cap="all">
                <a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</a:rPr>
              <a:t>Best Companies to Work For</a:t>
            </a:r>
            <a:endParaRPr lang="en-US" altLang="en-US" sz="5400" b="1" cap="all">
              <a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tile tx="6350" ty="-127000" sx="65000" sy="64000" flip="none" algn="tl"/>
              </a:blipFill>
            </a:endParaRPr>
          </a:p>
        </p:txBody>
      </p:sp>
      <p:pic>
        <p:nvPicPr>
          <p:cNvPr id="1026" name="Picture 2" descr="Best Places to Work | Glassdoor">
            <a:extLst>
              <a:ext uri="{FF2B5EF4-FFF2-40B4-BE49-F238E27FC236}">
                <a16:creationId xmlns:a16="http://schemas.microsoft.com/office/drawing/2014/main" id="{46AABBB0-A690-4CD0-ABB1-263870968A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94" r="12530" b="3"/>
          <a:stretch/>
        </p:blipFill>
        <p:spPr bwMode="auto">
          <a:xfrm>
            <a:off x="1007196" y="2265037"/>
            <a:ext cx="5088800" cy="3907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8192" y="1417984"/>
            <a:ext cx="5390056" cy="47542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/>
              <a:t>Watch the video on the Best companies to work for (next slide).</a:t>
            </a:r>
          </a:p>
          <a:p>
            <a:r>
              <a:rPr lang="en-US" sz="2400" dirty="0"/>
              <a:t>As you view, list some of the top reasons you see/hear on why these are voted best place to work in your note packet</a:t>
            </a:r>
          </a:p>
          <a:p>
            <a:endParaRPr lang="en-US" dirty="0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9B7FFA5-14CB-4A4F-9BCC-CA3AA5D9D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04E48745-7512-4EC2-9E20-9092D1215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1033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801" y="914400"/>
            <a:ext cx="6527800" cy="685800"/>
          </a:xfrm>
        </p:spPr>
        <p:txBody>
          <a:bodyPr/>
          <a:lstStyle/>
          <a:p>
            <a:pPr algn="l"/>
            <a:r>
              <a:rPr lang="en-US" sz="3600" dirty="0">
                <a:hlinkClick r:id="rId3"/>
              </a:rPr>
              <a:t>Best Places to Work</a:t>
            </a:r>
            <a:endParaRPr lang="en-US" sz="3600" dirty="0"/>
          </a:p>
        </p:txBody>
      </p:sp>
      <p:pic>
        <p:nvPicPr>
          <p:cNvPr id="4" name="CCRM8tCmxm0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082802" y="1828800"/>
            <a:ext cx="8127999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760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E7B35-199F-88F3-2CE5-046DE42DC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806" y="484632"/>
            <a:ext cx="3677264" cy="1609344"/>
          </a:xfrm>
        </p:spPr>
        <p:txBody>
          <a:bodyPr>
            <a:normAutofit/>
          </a:bodyPr>
          <a:lstStyle/>
          <a:p>
            <a:r>
              <a:rPr lang="en-US" sz="3600"/>
              <a:t>Top 10 in 2024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85A5886-2A5B-B8F4-C4F3-9CAAB98788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850" r="23378"/>
          <a:stretch/>
        </p:blipFill>
        <p:spPr>
          <a:xfrm>
            <a:off x="1" y="10"/>
            <a:ext cx="7546216" cy="6857990"/>
          </a:xfrm>
          <a:prstGeom prst="rect">
            <a:avLst/>
          </a:prstGeom>
        </p:spPr>
      </p:pic>
      <p:sp>
        <p:nvSpPr>
          <p:cNvPr id="24" name="Content Placeholder 8">
            <a:extLst>
              <a:ext uri="{FF2B5EF4-FFF2-40B4-BE49-F238E27FC236}">
                <a16:creationId xmlns:a16="http://schemas.microsoft.com/office/drawing/2014/main" id="{1BA2D947-E796-DD42-6724-D7C267972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5805" y="2121408"/>
            <a:ext cx="3677263" cy="4092579"/>
          </a:xfrm>
        </p:spPr>
        <p:txBody>
          <a:bodyPr>
            <a:normAutofit/>
          </a:bodyPr>
          <a:lstStyle/>
          <a:p>
            <a:r>
              <a:rPr lang="en-US" sz="1600" dirty="0"/>
              <a:t>Which are still on the top 10?</a:t>
            </a:r>
          </a:p>
        </p:txBody>
      </p:sp>
    </p:spTree>
    <p:extLst>
      <p:ext uri="{BB962C8B-B14F-4D97-AF65-F5344CB8AC3E}">
        <p14:creationId xmlns:p14="http://schemas.microsoft.com/office/powerpoint/2010/main" val="1100531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70">
            <a:extLst>
              <a:ext uri="{FF2B5EF4-FFF2-40B4-BE49-F238E27FC236}">
                <a16:creationId xmlns:a16="http://schemas.microsoft.com/office/drawing/2014/main" id="{4DA90C30-B990-4CCA-B584-40F864DA3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54527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280" y="484632"/>
            <a:ext cx="6743844" cy="787577"/>
          </a:xfrm>
        </p:spPr>
        <p:txBody>
          <a:bodyPr>
            <a:normAutofit/>
          </a:bodyPr>
          <a:lstStyle/>
          <a:p>
            <a:r>
              <a:rPr lang="en-US" sz="4800" dirty="0"/>
              <a:t>Why the Best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279" y="1272209"/>
            <a:ext cx="6743845" cy="5830956"/>
          </a:xfrm>
        </p:spPr>
        <p:txBody>
          <a:bodyPr>
            <a:normAutofit/>
          </a:bodyPr>
          <a:lstStyle/>
          <a:p>
            <a:r>
              <a:rPr lang="en-US" sz="2400" dirty="0"/>
              <a:t>Employees rewarded for work</a:t>
            </a:r>
          </a:p>
          <a:p>
            <a:r>
              <a:rPr lang="en-US" sz="2400" dirty="0"/>
              <a:t>Strong Emphasis on teamwork</a:t>
            </a:r>
          </a:p>
          <a:p>
            <a:r>
              <a:rPr lang="en-US" sz="2400" dirty="0"/>
              <a:t>Social Activities </a:t>
            </a:r>
          </a:p>
          <a:p>
            <a:r>
              <a:rPr lang="en-US" sz="2400" b="1" dirty="0"/>
              <a:t>Mission Driven</a:t>
            </a:r>
          </a:p>
          <a:p>
            <a:r>
              <a:rPr lang="en-US" sz="2400" dirty="0"/>
              <a:t>Competitive Pay &amp; Benefits</a:t>
            </a:r>
          </a:p>
          <a:p>
            <a:r>
              <a:rPr lang="en-US" sz="2400" dirty="0"/>
              <a:t>Career Advancement Opportunities</a:t>
            </a:r>
          </a:p>
          <a:p>
            <a:r>
              <a:rPr lang="en-US" sz="2400" b="1" dirty="0"/>
              <a:t>Great Employees</a:t>
            </a:r>
          </a:p>
          <a:p>
            <a:endParaRPr lang="en-US" sz="2400" b="1" dirty="0"/>
          </a:p>
          <a:p>
            <a:r>
              <a:rPr lang="en-US" dirty="0"/>
              <a:t>In 2024:  Competitive compensation and benefits, </a:t>
            </a:r>
            <a:r>
              <a:rPr lang="en-US" b="1" dirty="0">
                <a:highlight>
                  <a:srgbClr val="FFFF00"/>
                </a:highlight>
              </a:rPr>
              <a:t>Strong work-life balance</a:t>
            </a:r>
            <a:r>
              <a:rPr lang="en-US" dirty="0"/>
              <a:t>, robust career development opportunities, positive company culture, commitment to diversity and inclusion, employee satisfaction, job security, innovative work environment, leadership quality, and a strong reputation</a:t>
            </a:r>
            <a:endParaRPr lang="en-US" sz="2400" b="1" dirty="0"/>
          </a:p>
        </p:txBody>
      </p:sp>
      <p:pic>
        <p:nvPicPr>
          <p:cNvPr id="2050" name="Picture 2" descr="5 Remote Companies That Offer Killer Employee Perks and Benefits -  Skillcrush">
            <a:extLst>
              <a:ext uri="{FF2B5EF4-FFF2-40B4-BE49-F238E27FC236}">
                <a16:creationId xmlns:a16="http://schemas.microsoft.com/office/drawing/2014/main" id="{CC20EB6D-709E-42AD-9FC1-61F95CE20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03460" y="2159298"/>
            <a:ext cx="3369177" cy="2242034"/>
          </a:xfrm>
          <a:prstGeom prst="rect">
            <a:avLst/>
          </a:prstGeom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3" name="Group 72">
            <a:extLst>
              <a:ext uri="{FF2B5EF4-FFF2-40B4-BE49-F238E27FC236}">
                <a16:creationId xmlns:a16="http://schemas.microsoft.com/office/drawing/2014/main" id="{D060B936-2771-48DC-842C-14EE9318E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B4EC8B4-4BB2-45C2-A68A-28E36AC10E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054" name="Oval 74">
              <a:extLst>
                <a:ext uri="{FF2B5EF4-FFF2-40B4-BE49-F238E27FC236}">
                  <a16:creationId xmlns:a16="http://schemas.microsoft.com/office/drawing/2014/main" id="{1431D296-F8F1-41C3-A211-E83E243C5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32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803996-480F-C285-BB9B-FCB55FF25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Quick Write:  Answer the following in your activity Packet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BCBF3-67F7-35E8-C736-16EC9DBE1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599768"/>
            <a:ext cx="6074467" cy="5572432"/>
          </a:xfrm>
        </p:spPr>
        <p:txBody>
          <a:bodyPr anchor="ctr">
            <a:normAutofit/>
          </a:bodyPr>
          <a:lstStyle/>
          <a:p>
            <a:pPr marL="0" marR="0"/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From the list Above answer the following scenario:  You decide to start a new business.  What key factors are you going to attempt to include for employees that work for you?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/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buNone/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/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per the video:  Why is having happy employees so important?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2511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8679-F1B2-F150-6D39-5600042DD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9E96B00-A059-F027-7C59-384E019C9F2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69848" y="2121408"/>
          <a:ext cx="10058400" cy="405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7868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2698</TotalTime>
  <Words>246</Words>
  <Application>Microsoft Office PowerPoint</Application>
  <PresentationFormat>Widescreen</PresentationFormat>
  <Paragraphs>33</Paragraphs>
  <Slides>8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Calibri</vt:lpstr>
      <vt:lpstr>Rockwell</vt:lpstr>
      <vt:lpstr>Rockwell Condensed</vt:lpstr>
      <vt:lpstr>Rockwell Extra Bold</vt:lpstr>
      <vt:lpstr>Symbol</vt:lpstr>
      <vt:lpstr>Times New Roman</vt:lpstr>
      <vt:lpstr>Verdana</vt:lpstr>
      <vt:lpstr>Wingdings</vt:lpstr>
      <vt:lpstr>Wood Type</vt:lpstr>
      <vt:lpstr>Management skills</vt:lpstr>
      <vt:lpstr>Management Functions </vt:lpstr>
      <vt:lpstr>PowerPoint Presentation</vt:lpstr>
      <vt:lpstr>Best Places to Work</vt:lpstr>
      <vt:lpstr>Top 10 in 2024</vt:lpstr>
      <vt:lpstr>Why the Best</vt:lpstr>
      <vt:lpstr>Quick Write:  Answer the following in your activity Packet</vt:lpstr>
      <vt:lpstr>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skills</dc:title>
  <dc:creator>Cassie Vetter</dc:creator>
  <cp:lastModifiedBy>Cassie Vetter</cp:lastModifiedBy>
  <cp:revision>41</cp:revision>
  <dcterms:created xsi:type="dcterms:W3CDTF">2021-02-03T22:47:48Z</dcterms:created>
  <dcterms:modified xsi:type="dcterms:W3CDTF">2025-01-10T17:36:47Z</dcterms:modified>
</cp:coreProperties>
</file>